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0.3796791443850267</c:v>
                </c:pt>
                <c:pt idx="1">
                  <c:v>0.6203208556149733</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strCache>
            </c:strRef>
          </c:cat>
          <c:val>
            <c:numRef>
              <c:f>Sheet1!$K$2:$K$48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7.2253580163241518</c:v>
                </c:pt>
                <c:pt idx="43">
                  <c:v>#N/A</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0.31091847404815187</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0.17871049048663501</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1.8657120679824075</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7.4422522558847959E-5</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7.1319940964364559</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0.11316742448963879</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1.8310127786581063</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0.1753867584268507</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2.3851473188378769E-2</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7.3187219362118476</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6.5991880249302222</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0.15573424858227103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9.5366687737074685E-2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0.9956146374511512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9.5366687737074685E-2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0.29844041515659381</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6.7226933113737406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9.0110086866416417E-2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0.12113492773207923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1.2646313929781083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0.12113492773207923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0.22506146364921253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6.0083833367040036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0.23162102827311415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0.10516206891930757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1.0978770218943694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0.10516206891930846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0.2794912275882977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6.9891273461806778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0.23918167755903408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8.7664460221873242E-2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0.91520447917602255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8.7664460221873242E-2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0.31444336860072042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7.128879878269867E-2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6.971655739355322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0.32084603064954287</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9.3326385134293588E-2</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0.97431416886657374</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9.3326385134293588E-2</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0.15877755093379875</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8.1897410542276408</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0.16757572351377625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0.10264854516031452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1.0716361918370811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0.10264854516031452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0.10019783505099422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4.71352736173995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0.27777777777777779</c:v>
                </c:pt>
                <c:pt idx="1">
                  <c:v>0.15740740740740741</c:v>
                </c:pt>
                <c:pt idx="2">
                  <c:v>0.27777777777777779</c:v>
                </c:pt>
                <c:pt idx="3">
                  <c:v>0.28703703703703698</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6.6106591870745799</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9.4674864359078015E-2</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0.11698953310437687</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1.2213540634694082</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0.11698953310437599</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0.35293315158668914</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6.3530281038278904</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4.850841776435022E-2</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0.1663435974905827</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1.7366034664484111</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0.1663435974905827</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1.0734774403279523E-2</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5.8306140177909738</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6.3730145758919221E-2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0.40294975362230456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0.11233937864560684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1.172807113214354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0.11233937864560684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0.2107470946406691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6.9825409974150094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5.5330674401943725E-2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0.10150598239173991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1.0597079992617466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0.10150598239173902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0.36409147966692323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0.28622685256117908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6.1622508703172656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8.4338995938194827E-2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0.12707043061355883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1.3265971977015196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0.12707043061355705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0.10472846689802928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7.7248619460217594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7.3183305897459663</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0.44524988613827698</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0.15654068865374349</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1.6342624943632273</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0.15654068865374349</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0.4538979453502261</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5.3791891846856759</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7.5873704837853495E-2</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0.1523901924552451</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1.5909319051819946</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0.15239019245524421</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6.8635968107579437E-2</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6.4436451684021616</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0.23657119975004282</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0.11578038006783853</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1.2087306779805855</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0.11578038006783764</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0.23967610973460118</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7.5175501587185156</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0.32870370370370372</c:v>
                </c:pt>
                <c:pt idx="1">
                  <c:v>0.6527777777777779</c:v>
                </c:pt>
                <c:pt idx="2">
                  <c:v>0</c:v>
                </c:pt>
                <c:pt idx="3">
                  <c:v>1.8518518518518521E-2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0.17029239383019057</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0.10573232559049739</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1.1038304203232343</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0.1057323255904965</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0.16012428975749593</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8.1851743399603087</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0.27846177190562571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0.315640265368204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8.7998146092018281E-2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0.91868811213538937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8.7998146092019169E-2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0.315640265368204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6.8301433159598801E-2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9.0660940969631731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8.3280370887238728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0.10782090851327375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1.1519015632786065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8.3280370887238728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Sheet1!$K$2:$K$47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5.2518783132435232</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2.3910710745410588</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0.63906710069314299</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0.22661612175841617</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2.3658400355387279</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0.22661612175841572</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0.58212500645260778</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5.3705112514481623</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4.4396743147619819</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0.43502563857670218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0.22439382609829561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2.3426395853557427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0.22439382609829472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5.1690095352220133E-2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5.1332453750388831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Sheet1!$K$2:$K$49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7.1056377530488373</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0.50308719229805288</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0.22316678916963095</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2.3298294945802365</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0.22316678916963095</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0.54659454683740982</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5.5573081345633897</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0.2095809770186694</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0.33717408201800314</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9.4001613175842991E-2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0.98136345345154385</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9.4001613175844767E-2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0.13378474963221088</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8.653967371534284</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0.93981481481481477</c:v>
                </c:pt>
                <c:pt idx="1">
                  <c:v>1.388888888888889E-2</c:v>
                </c:pt>
                <c:pt idx="2">
                  <c:v>4.6296296296296294E-3</c:v>
                </c:pt>
                <c:pt idx="3">
                  <c:v>9.2592592592592587E-3</c:v>
                </c:pt>
                <c:pt idx="4">
                  <c:v>0</c:v>
                </c:pt>
                <c:pt idx="5">
                  <c:v>3.2407407407407399E-2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3.7846310152056288</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0.12273202835177499</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1.4080468724267818</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0.13487223002833515</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0.46233704629420602</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2.1628000424686831</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0.23569637857772197</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0.13792464306769903</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1.4399136298202588</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0.13792464306769814</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0.20968822896003925</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2.0064641589176522</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0.21845260573919001</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0.17170188221258176</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1.792543195796688</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0.17170188221258176</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3.8720205999027257E-2</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3.33395145586422</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0.25222944934946279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0.13256649498249562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1.3839753269406918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0.13256649498249651</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0.42210204360118997</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5.0472034315304679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0.39398321170921413</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0.11700547944642636</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1.2215205410092462</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0.11700547944642636</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0.22364854098493936</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6.3727359872471236</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5.3952974653126509</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0.20226776388437395</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0.17321682070221911</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1.8083589378645986</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0.17321682070221911</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0.2797844150958344</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5.7221299071702809</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0.45794104692917159</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0.13102265331430818</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1.3678578398051964</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0.13102265331430729</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0.38587917481153156</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5.0684650234550208</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7.9501826142982672</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0.39712918660287078</c:v>
                </c:pt>
                <c:pt idx="1">
                  <c:v>0</c:v>
                </c:pt>
                <c:pt idx="2">
                  <c:v>0.51674641148325362</c:v>
                </c:pt>
                <c:pt idx="3">
                  <c:v>0</c:v>
                </c:pt>
                <c:pt idx="4">
                  <c:v>0</c:v>
                </c:pt>
                <c:pt idx="5">
                  <c:v>1.435406698564593E-2</c:v>
                </c:pt>
                <c:pt idx="6">
                  <c:v>0</c:v>
                </c:pt>
                <c:pt idx="7">
                  <c:v>4.3062200956937788E-2</c:v>
                </c:pt>
                <c:pt idx="8">
                  <c:v>2.870813397129186E-2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4.8462622256221444E-2</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9.876025896294216E-2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1.0310430377225499</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9.8760258962940384E-2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0.19844830641707212</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7.7339158925201508</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0.19905416380419894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8.7757235084846563E-2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0.91617303553207563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8.7757235084847451E-2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6.5186974356597815E-2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8.1664493360763828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6.5336616169579056</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0.11950152618226273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0.10039251272556449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1.0480835345318962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0.10039251272556449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0.21162891350456281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6.5336616169579056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2.5074572108315252</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0.13152927326931008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0.16886342434486479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1.762910099922796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0.16886342434486501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0.60569567017311421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0.10219108280795108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2.5074572108315252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0">
                  <c:v>6.1414734833646429</c:v>
                </c:pt>
                <c:pt idx="1">
                  <c:v>5.1076538612145201</c:v>
                </c:pt>
                <c:pt idx="2">
                  <c:v>7.3187219362118476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pt idx="0">
                  <c:v>6.8593326348289532</c:v>
                </c:pt>
                <c:pt idx="1">
                  <c:v>6.9763495964450106</c:v>
                </c:pt>
                <c:pt idx="2">
                  <c:v>7.1319940964364559</c:v>
                </c:pt>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0">
                  <c:v>6.9051546966229971</c:v>
                </c:pt>
                <c:pt idx="1">
                  <c:v>6.7426935267608838</c:v>
                </c:pt>
                <c:pt idx="2">
                  <c:v>6.971655739355322</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6.9498694149889557</c:v>
                </c:pt>
                <c:pt idx="1">
                  <c:v>6.9891273461806778</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2">
                  <c:v>1</c:v>
                </c:pt>
                <c:pt idx="3">
                  <c:v>31</c:v>
                </c:pt>
                <c:pt idx="4">
                  <c:v>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0">
                  <c:v>5.9561187957635466</c:v>
                </c:pt>
                <c:pt idx="1">
                  <c:v>5.9576026565586853</c:v>
                </c:pt>
                <c:pt idx="2">
                  <c:v>6.0083833367040036</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0">
                  <c:v>6.6750158440223366</c:v>
                </c:pt>
                <c:pt idx="1">
                  <c:v>6.5258915926859231</c:v>
                </c:pt>
                <c:pt idx="2">
                  <c:v>6.7226933113737406</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0">
                  <c:v>4.7392735946322677</c:v>
                </c:pt>
                <c:pt idx="1">
                  <c:v>4.0753450718945636</c:v>
                </c:pt>
                <c:pt idx="2">
                  <c:v>4.71352736173995</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6.5778585389282567</c:v>
                </c:pt>
                <c:pt idx="1">
                  <c:v>6.9825409974150094</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0">
                  <c:v>6.911444475599188</c:v>
                </c:pt>
                <c:pt idx="1">
                  <c:v>6.0851240821772654</c:v>
                </c:pt>
                <c:pt idx="2">
                  <c:v>5.8306140177909738</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0">
                  <c:v>6.3528441584430082</c:v>
                </c:pt>
                <c:pt idx="1">
                  <c:v>5.8018136226015544</c:v>
                </c:pt>
                <c:pt idx="2">
                  <c:v>6.3530281038278904</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9.0275945081566533</c:v>
                </c:pt>
                <c:pt idx="1">
                  <c:v>8.3280370887238728</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0">
                  <c:v>8.0959732369452304</c:v>
                </c:pt>
                <c:pt idx="1">
                  <c:v>8.2247520745181504</c:v>
                </c:pt>
                <c:pt idx="2">
                  <c:v>8.653967371534284</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0">
                  <c:v>4.7373238548849574</c:v>
                </c:pt>
                <c:pt idx="1">
                  <c:v>4.7931727473515489</c:v>
                </c:pt>
                <c:pt idx="2">
                  <c:v>5.0472034315304679</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0">
                  <c:v>4.2592923433490224</c:v>
                </c:pt>
                <c:pt idx="1">
                  <c:v>3.9859883315159239</c:v>
                </c:pt>
                <c:pt idx="2">
                  <c:v>3.33395145586422</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20</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0">
                  <c:v>1.436921067788191</c:v>
                </c:pt>
                <c:pt idx="1">
                  <c:v>2.1425226379368429</c:v>
                </c:pt>
                <c:pt idx="2">
                  <c:v>2.0064641589176522</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0">
                  <c:v>6.4244562277815342</c:v>
                </c:pt>
                <c:pt idx="1">
                  <c:v>6.0559477079671051</c:v>
                </c:pt>
                <c:pt idx="2">
                  <c:v>6.3727359872471236</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0">
                  <c:v>4.4556276257516112</c:v>
                </c:pt>
                <c:pt idx="1">
                  <c:v>3.991353616211057</c:v>
                </c:pt>
                <c:pt idx="2">
                  <c:v>5.0684650234550208</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0">
                  <c:v>8.2723722889261637</c:v>
                </c:pt>
                <c:pt idx="1">
                  <c:v>8.1000395577087367</c:v>
                </c:pt>
                <c:pt idx="2">
                  <c:v>8.1664493360763828</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0">
                  <c:v>7.8729180921490576</c:v>
                </c:pt>
                <c:pt idx="1">
                  <c:v>7.722072990001803</c:v>
                </c:pt>
                <c:pt idx="2">
                  <c:v>7.7339158925201508</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0">
                  <c:v>6.7125996365630201</c:v>
                </c:pt>
                <c:pt idx="1">
                  <c:v>6.548361163989675</c:v>
                </c:pt>
                <c:pt idx="2">
                  <c:v>6.5336616169579056</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2.2550002696657998</c:v>
                </c:pt>
                <c:pt idx="1">
                  <c:v>2.293765980814241</c:v>
                </c:pt>
                <c:pt idx="2">
                  <c:v>2.5074572108315252</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3.33395145586422</c:v>
                </c:pt>
                <c:pt idx="1">
                  <c:v>2.1628000424686831</c:v>
                </c:pt>
                <c:pt idx="2">
                  <c:v>2.5074572108315252</c:v>
                </c:pt>
                <c:pt idx="3">
                  <c:v>2.0064641589176522</c:v>
                </c:pt>
                <c:pt idx="4">
                  <c:v>8.3280370887238728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4.2576076824257871</c:v>
                </c:pt>
                <c:pt idx="1">
                  <c:v>2.6665244612967909</c:v>
                </c:pt>
                <c:pt idx="2">
                  <c:v>2.9708019294213979</c:v>
                </c:pt>
                <c:pt idx="3">
                  <c:v>2.4044777889390949</c:v>
                </c:pt>
                <c:pt idx="4">
                  <c:v>8.686810587155426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7.3187219362118476</c:v>
                </c:pt>
                <c:pt idx="1">
                  <c:v>5.3705112514481623</c:v>
                </c:pt>
                <c:pt idx="2">
                  <c:v>5.7221299071702809</c:v>
                </c:pt>
                <c:pt idx="3">
                  <c:v>9.0660940969631731</c:v>
                </c:pt>
                <c:pt idx="4">
                  <c:v>6.4436451684021616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6.3369644484468708</c:v>
                </c:pt>
                <c:pt idx="1">
                  <c:v>4.4396743147619819</c:v>
                </c:pt>
                <c:pt idx="2">
                  <c:v>4.9353557115574294</c:v>
                </c:pt>
                <c:pt idx="3">
                  <c:v>8.4367226407702915</c:v>
                </c:pt>
                <c:pt idx="4">
                  <c:v>5.9643801261355671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20/02/2026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20/02/2026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54291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RX3 | Tees, Esk and Wear Valleys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5140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RX3 | Tees, Esk and Wear Valleys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5140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RX3 | Tees, Esk and Wear Valleys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Tees, Esk and Wear Valleys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1310696859"/>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4284315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Did the NHS mental health team give your family or carer information or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Do you feel the support provided meets your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 In the last 12 months, has your NHS mental health team asked you how you are getting on with your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Q21_3. Have any of the following been discussed with you about your medication? Side effects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656111692"/>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Q32_1. In the last 12 months, did your NHS mental health team give you any help or advice with finding support for…Joining a group (e.g. art, sport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Q32_3. In the last 12 months, did your NHS mental health team give you any help or advice with finding support for…Help with money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12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Q40.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Psychological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Q25. Thinking about the last time you received therapy, did you have enough privacy to talk comfortably?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839158357"/>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Tees, Esk and Wear Valleys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216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Support while waiting</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offered support while waiting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Crisis care support: </a:t>
            </a:r>
            <a:r>
              <a:rPr kumimoji="0" lang="en-GB" sz="1400" b="0" i="0" u="none" strike="noStrike" kern="1200" cap="none" spc="0" normalizeH="0" baseline="0" noProof="0">
                <a:ln>
                  <a:noFill/>
                </a:ln>
                <a:solidFill>
                  <a:prstClr val="black"/>
                </a:solidFill>
                <a:effectLst/>
                <a:uLnTx/>
                <a:uFillTx/>
                <a:latin typeface="Arial"/>
                <a:ea typeface="+mj-ea"/>
                <a:cs typeface="+mj-cs"/>
              </a:rPr>
              <a:t>NHS mental health team provided support to family / carer when service users had a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in accessing care: </a:t>
            </a:r>
            <a:r>
              <a:rPr lang="en-GB" sz="1400" b="0">
                <a:solidFill>
                  <a:prstClr val="black"/>
                </a:solidFill>
                <a:latin typeface="Arial"/>
              </a:rPr>
              <a:t>support provided met service users'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Medication: </a:t>
            </a:r>
            <a:r>
              <a:rPr lang="en-GB" sz="1400" b="0">
                <a:solidFill>
                  <a:prstClr val="black"/>
                </a:solidFill>
                <a:latin typeface="Arial"/>
              </a:rPr>
              <a:t>NHS mental health team checking how service users are getting on with medication</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Medication:</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side effects of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with other areas of life</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being given help or advice with finding support for joining a group</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with other areas of life: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being given help or advice with finding support for help with money or benefits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Feedback: </a:t>
            </a:r>
            <a:r>
              <a:rPr lang="en-GB" sz="1400" b="0" noProof="0">
                <a:solidFill>
                  <a:prstClr val="black"/>
                </a:solidFill>
                <a:latin typeface="Arial"/>
              </a:rPr>
              <a:t>NHS mental health services asking service users for their views on the quality of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with other areas of life: </a:t>
            </a:r>
            <a:r>
              <a:rPr lang="en-GB" sz="1400" b="0">
                <a:solidFill>
                  <a:prstClr val="black"/>
                </a:solidFill>
                <a:latin typeface="Arial"/>
              </a:rPr>
              <a:t>service users being given help or advice with finding support for finding or keeping work</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Psychological therapies:</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service users having enough privacy to talk comfortably during therapies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19143711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14743004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528884126"/>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1197475496"/>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139879129"/>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329941412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3604335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3134430810"/>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3615965757"/>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53330511"/>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711510921"/>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3652270267"/>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3787519396"/>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2962396325"/>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1057697803"/>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86462962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8560299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3114749763"/>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1325748365"/>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841889954"/>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86728835"/>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3905293954"/>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2940577539"/>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2321886881"/>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154673600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46757177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1723702124"/>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975769716"/>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1186302449"/>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690522329"/>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4171282254"/>
              </p:ext>
            </p:extLst>
          </p:nvPr>
        </p:nvGraphicFramePr>
        <p:xfrm>
          <a:off x="8533363" y="1558212"/>
          <a:ext cx="3380399" cy="4901805"/>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62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01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664208238"/>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598206551"/>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383099990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00655012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254108575"/>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35175949"/>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348516808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7091259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1056456461"/>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5308267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09311065"/>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339025769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0769401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921893718"/>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362816310"/>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917483427"/>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134089721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8269905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144973578"/>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3586349343"/>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642824139"/>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5256537"/>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4291706568"/>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1538547975"/>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2970204398"/>
              </p:ext>
            </p:extLst>
          </p:nvPr>
        </p:nvGraphicFramePr>
        <p:xfrm>
          <a:off x="8579591" y="1687839"/>
          <a:ext cx="3382325" cy="191280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1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6727561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7498002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2759664211"/>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27315481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3796981723"/>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421280701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2219146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2893008326"/>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7438538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4195354852"/>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1260670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2580316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047698417"/>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482596436"/>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6658659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8586499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8701666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471743339"/>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389588521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63454216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673363527"/>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3148223794"/>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66177889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245572824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3919605022"/>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2410410240"/>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222528803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3057532769"/>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3125751831"/>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2306550386"/>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32343936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204981348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25977417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3624670815"/>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3561235392"/>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1928376134"/>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236149196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96831999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382412403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501168490"/>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140125133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135222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372840535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3242267610"/>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270060045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2687727227"/>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146</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121244975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254779397"/>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1741633259"/>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2558581784"/>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327956386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359076810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429372434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157368048"/>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269038651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1381640720"/>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207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399259247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276215409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65081256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351663316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7965424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2779997"/>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Q22. In the last 12 months, has your NHS mental health team asked you how you are getting on with your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775756180"/>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Q6. While waiting, between your assessment with the NHS mental health team and your first appointment for treatment, were you offered support with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474590478"/>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Q32_1. In the last 12 months, did your NHS mental health team give you any help or advice with finding support for…Joining a group (e.g. art, sport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771817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96</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1514578649"/>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2421172171"/>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482765536"/>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4</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1489823775"/>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4153291227"/>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1926174511"/>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1859609062"/>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28453</TotalTime>
  <Words>8944</Words>
  <Application>Microsoft Office PowerPoint</Application>
  <PresentationFormat>Widescreen</PresentationFormat>
  <Paragraphs>1050</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Tees, Esk and Wear Valleys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Giorgia Dimiccoli</cp:lastModifiedBy>
  <cp:revision>917</cp:revision>
  <dcterms:created xsi:type="dcterms:W3CDTF">2021-03-04T09:52:26Z</dcterms:created>
  <dcterms:modified xsi:type="dcterms:W3CDTF">2026-02-20T12:42:31Z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